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8" r:id="rId6"/>
    <p:sldId id="257" r:id="rId7"/>
    <p:sldId id="268" r:id="rId8"/>
    <p:sldId id="259" r:id="rId9"/>
    <p:sldId id="260" r:id="rId10"/>
    <p:sldId id="261" r:id="rId11"/>
    <p:sldId id="262" r:id="rId12"/>
    <p:sldId id="263" r:id="rId13"/>
    <p:sldId id="269" r:id="rId14"/>
    <p:sldId id="270" r:id="rId15"/>
    <p:sldId id="264" r:id="rId16"/>
    <p:sldId id="265" r:id="rId17"/>
    <p:sldId id="26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00" autoAdjust="0"/>
  </p:normalViewPr>
  <p:slideViewPr>
    <p:cSldViewPr>
      <p:cViewPr varScale="1">
        <p:scale>
          <a:sx n="97" d="100"/>
          <a:sy n="97" d="100"/>
        </p:scale>
        <p:origin x="-132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0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es-ES"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es-ES" sz="1200"/>
            </a:lvl1pPr>
          </a:lstStyle>
          <a:p>
            <a:fld id="{BEF7A24B-554D-4B99-A3CC-7667F56D1027}" type="datetimeFigureOut">
              <a:rPr lang="es-ES" smtClean="0"/>
              <a:pPr/>
              <a:t>4/07/19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es-ES" sz="1200"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es-ES" sz="1200"/>
            </a:lvl1pPr>
          </a:lstStyle>
          <a:p>
            <a:fld id="{10672D4C-A99E-49DD-8A16-1D19942316C4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4145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es-ES"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es-ES" sz="1200"/>
            </a:lvl1pPr>
          </a:lstStyle>
          <a:p>
            <a:fld id="{0391B76B-D742-4BD2-BF24-F4C760DB831C}" type="datetimeFigureOut">
              <a:rPr lang="es-ES"/>
              <a:pPr/>
              <a:t>4/07/19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s-ES"/>
              <a:t>Haga clic para modificar los estilos de título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es-ES"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es-ES" sz="1200"/>
            </a:lvl1pPr>
          </a:lstStyle>
          <a:p>
            <a:fld id="{5257B995-136A-4A15-87A5-26420C3C1021}" type="slidenum">
              <a:rPr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025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s-ES" smtClean="0"/>
              <a:pPr/>
              <a:t>13</a:t>
            </a:fld>
            <a:endParaRPr 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s-ES" smtClean="0"/>
              <a:pPr/>
              <a:t>14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s-ES" smtClean="0"/>
              <a:pPr/>
              <a:t>9</a:t>
            </a:fld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s-ES" smtClean="0"/>
              <a:pPr/>
              <a:t>12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2">
              <a:duotone>
                <a:schemeClr val="accent3"/>
                <a:srgbClr val="FFFFFF"/>
              </a:duotone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" name="Rectangle 15"/>
            <p:cNvSpPr/>
            <p:nvPr userDrawn="1"/>
          </p:nvSpPr>
          <p:spPr>
            <a:xfrm>
              <a:off x="0" y="5184648"/>
              <a:ext cx="9144000" cy="1673352"/>
            </a:xfrm>
            <a:prstGeom prst="rect">
              <a:avLst/>
            </a:prstGeom>
            <a:gradFill flip="none" rotWithShape="1">
              <a:gsLst>
                <a:gs pos="39000">
                  <a:schemeClr val="accent5">
                    <a:alpha val="40000"/>
                  </a:schemeClr>
                </a:gs>
                <a:gs pos="0">
                  <a:schemeClr val="accent5">
                    <a:alpha val="90000"/>
                  </a:schemeClr>
                </a:gs>
                <a:gs pos="100000">
                  <a:schemeClr val="accent3">
                    <a:alpha val="40000"/>
                  </a:schemeClr>
                </a:gs>
              </a:gsLst>
              <a:lin ang="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0" y="5257800"/>
              <a:ext cx="9144000" cy="1600200"/>
            </a:xfrm>
            <a:prstGeom prst="rect">
              <a:avLst/>
            </a:prstGeom>
            <a:gradFill flip="none" rotWithShape="1">
              <a:gsLst>
                <a:gs pos="39000">
                  <a:schemeClr val="accent5">
                    <a:alpha val="25000"/>
                  </a:schemeClr>
                </a:gs>
                <a:gs pos="100000">
                  <a:schemeClr val="accent3">
                    <a:alpha val="25000"/>
                  </a:schemeClr>
                </a:gs>
              </a:gsLst>
              <a:lin ang="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0" y="3352801"/>
              <a:ext cx="9144000" cy="1827567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alpha val="5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1620000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0" y="5181600"/>
              <a:ext cx="9144000" cy="1588"/>
            </a:xfrm>
            <a:prstGeom prst="line">
              <a:avLst/>
            </a:prstGeom>
            <a:ln w="28575" cap="flat" cmpd="sng" algn="ctr">
              <a:solidFill>
                <a:schemeClr val="bg1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455676" y="3373031"/>
            <a:ext cx="8229600" cy="2043684"/>
          </a:xfrm>
          <a:noFill/>
        </p:spPr>
        <p:txBody>
          <a:bodyPr anchor="b" anchorCtr="0">
            <a:normAutofit/>
          </a:bodyPr>
          <a:lstStyle>
            <a:lvl1pPr algn="l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lang="es-ES" sz="7000" kern="100" baseline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13" name="Subtitle 12"/>
          <p:cNvSpPr>
            <a:spLocks noGrp="1"/>
          </p:cNvSpPr>
          <p:nvPr>
            <p:ph type="subTitle" idx="1"/>
          </p:nvPr>
        </p:nvSpPr>
        <p:spPr>
          <a:xfrm>
            <a:off x="566801" y="5429252"/>
            <a:ext cx="8129524" cy="757517"/>
          </a:xfrm>
        </p:spPr>
        <p:txBody>
          <a:bodyPr/>
          <a:lstStyle>
            <a:lvl1pPr marL="0" indent="0" algn="l" latinLnBrk="0">
              <a:buNone/>
              <a:defRPr lang="es-ES" sz="1600" kern="100" cap="all" spc="1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077200" cy="1075426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EFC2E-847F-4CF8-8289-FAA88B334687}" type="datetimeFigureOut">
              <a:rPr lang="es-ES"/>
              <a:pPr/>
              <a:t>4/07/19</a:t>
            </a:fld>
            <a:endParaRPr lang="es-E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2">
              <a:duotone>
                <a:schemeClr val="accent3"/>
                <a:srgbClr val="FFFFFF"/>
              </a:duotone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Rectangle 8"/>
            <p:cNvSpPr/>
            <p:nvPr userDrawn="1"/>
          </p:nvSpPr>
          <p:spPr>
            <a:xfrm>
              <a:off x="0" y="342900"/>
              <a:ext cx="9144000" cy="6172200"/>
            </a:xfrm>
            <a:prstGeom prst="rect">
              <a:avLst/>
            </a:prstGeom>
            <a:gradFill flip="none" rotWithShape="1">
              <a:gsLst>
                <a:gs pos="39000">
                  <a:schemeClr val="accent5">
                    <a:alpha val="40000"/>
                  </a:schemeClr>
                </a:gs>
                <a:gs pos="0">
                  <a:schemeClr val="accent5">
                    <a:alpha val="90000"/>
                  </a:schemeClr>
                </a:gs>
                <a:gs pos="100000">
                  <a:schemeClr val="accent3">
                    <a:alpha val="40000"/>
                  </a:schemeClr>
                </a:gs>
              </a:gsLst>
              <a:lin ang="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0" y="457200"/>
              <a:ext cx="9144000" cy="5943600"/>
            </a:xfrm>
            <a:prstGeom prst="rect">
              <a:avLst/>
            </a:prstGeom>
            <a:gradFill flip="none" rotWithShape="1">
              <a:gsLst>
                <a:gs pos="39000">
                  <a:schemeClr val="accent5">
                    <a:alpha val="25000"/>
                  </a:schemeClr>
                </a:gs>
                <a:gs pos="100000">
                  <a:schemeClr val="accent3">
                    <a:alpha val="25000"/>
                  </a:schemeClr>
                </a:gs>
              </a:gsLst>
              <a:lin ang="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0" y="341312"/>
              <a:ext cx="9144000" cy="1588"/>
            </a:xfrm>
            <a:prstGeom prst="line">
              <a:avLst/>
            </a:prstGeom>
            <a:ln w="28575" cap="flat" cmpd="sng" algn="ctr">
              <a:solidFill>
                <a:schemeClr val="bg1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6505575"/>
              <a:ext cx="9144000" cy="1588"/>
            </a:xfrm>
            <a:prstGeom prst="line">
              <a:avLst/>
            </a:prstGeom>
            <a:ln w="28575" cap="flat" cmpd="sng" algn="ctr">
              <a:solidFill>
                <a:schemeClr val="bg1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533402" y="3962402"/>
            <a:ext cx="8153399" cy="1371599"/>
          </a:xfrm>
        </p:spPr>
        <p:txBody>
          <a:bodyPr anchor="b" anchorCtr="0"/>
          <a:lstStyle>
            <a:lvl1pPr algn="l" latinLnBrk="0">
              <a:defRPr lang="es-ES" sz="4000" b="0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557276" y="5438776"/>
            <a:ext cx="8129524" cy="904875"/>
          </a:xfrm>
        </p:spPr>
        <p:txBody>
          <a:bodyPr anchor="t" anchorCtr="0"/>
          <a:lstStyle>
            <a:lvl1pPr marL="0" indent="0" latinLnBrk="0">
              <a:buNone/>
              <a:defRPr lang="es-ES" sz="1400" cap="all" spc="100" baseline="0">
                <a:solidFill>
                  <a:schemeClr val="bg1"/>
                </a:solidFill>
              </a:defRPr>
            </a:lvl1pPr>
            <a:lvl2pPr marL="457200" indent="0">
              <a:buNone/>
              <a:defRPr lang="es-ES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lang="es-ES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lang="es-ES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lang="es-ES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lang="es-ES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lang="es-ES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lang="es-ES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lang="es-ES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ido 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533400" y="1600201"/>
            <a:ext cx="3962400" cy="4419600"/>
          </a:xfrm>
        </p:spPr>
        <p:txBody>
          <a:bodyPr/>
          <a:lstStyle>
            <a:lvl1pPr latinLnBrk="0">
              <a:defRPr lang="es-ES" sz="2800"/>
            </a:lvl1pPr>
            <a:lvl2pPr>
              <a:defRPr lang="es-ES" sz="2400"/>
            </a:lvl2pPr>
            <a:lvl3pPr>
              <a:defRPr lang="es-ES" sz="2000"/>
            </a:lvl3pPr>
            <a:lvl4pPr>
              <a:defRPr lang="es-ES" sz="1800"/>
            </a:lvl4pPr>
            <a:lvl5pPr>
              <a:defRPr lang="es-ES" sz="1800"/>
            </a:lvl5pPr>
            <a:lvl6pPr>
              <a:defRPr lang="es-ES" sz="1800"/>
            </a:lvl6pPr>
            <a:lvl7pPr>
              <a:defRPr lang="es-ES" sz="1800"/>
            </a:lvl7pPr>
            <a:lvl8pPr>
              <a:defRPr lang="es-ES" sz="1800"/>
            </a:lvl8pPr>
            <a:lvl9pPr>
              <a:defRPr lang="es-ES"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3962400" cy="4419600"/>
          </a:xfrm>
        </p:spPr>
        <p:txBody>
          <a:bodyPr/>
          <a:lstStyle>
            <a:lvl1pPr latinLnBrk="0">
              <a:defRPr lang="es-ES" sz="2800"/>
            </a:lvl1pPr>
            <a:lvl2pPr>
              <a:defRPr lang="es-ES" sz="2400"/>
            </a:lvl2pPr>
            <a:lvl3pPr>
              <a:defRPr lang="es-ES" sz="2000"/>
            </a:lvl3pPr>
            <a:lvl4pPr>
              <a:defRPr lang="es-ES" sz="1800"/>
            </a:lvl4pPr>
            <a:lvl5pPr>
              <a:defRPr lang="es-ES" sz="1800"/>
            </a:lvl5pPr>
            <a:lvl6pPr>
              <a:defRPr lang="es-ES" sz="1800"/>
            </a:lvl6pPr>
            <a:lvl7pPr>
              <a:defRPr lang="es-ES" sz="1800"/>
            </a:lvl7pPr>
            <a:lvl8pPr>
              <a:defRPr lang="es-ES" sz="1800"/>
            </a:lvl8pPr>
            <a:lvl9pPr>
              <a:defRPr lang="es-ES"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EFC2E-847F-4CF8-8289-FAA88B334687}" type="datetimeFigureOut">
              <a:rPr lang="es-ES"/>
              <a:pPr/>
              <a:t>4/07/19</a:t>
            </a:fld>
            <a:endParaRPr lang="es-E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es-ES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533400" y="1600201"/>
            <a:ext cx="3963988" cy="574675"/>
          </a:xfrm>
        </p:spPr>
        <p:txBody>
          <a:bodyPr anchor="b"/>
          <a:lstStyle>
            <a:lvl1pPr marL="0" indent="0" latinLnBrk="0">
              <a:buNone/>
              <a:defRPr lang="es-ES" sz="2400" b="1"/>
            </a:lvl1pPr>
            <a:lvl2pPr marL="457200" indent="0">
              <a:buNone/>
              <a:defRPr lang="es-ES" sz="2000" b="1"/>
            </a:lvl2pPr>
            <a:lvl3pPr marL="914400" indent="0">
              <a:buNone/>
              <a:defRPr lang="es-ES" sz="1800" b="1"/>
            </a:lvl3pPr>
            <a:lvl4pPr marL="1371600" indent="0">
              <a:buNone/>
              <a:defRPr lang="es-ES" sz="1600" b="1"/>
            </a:lvl4pPr>
            <a:lvl5pPr marL="1828800" indent="0">
              <a:buNone/>
              <a:defRPr lang="es-ES" sz="1600" b="1"/>
            </a:lvl5pPr>
            <a:lvl6pPr marL="2286000" indent="0">
              <a:buNone/>
              <a:defRPr lang="es-ES" sz="1600" b="1"/>
            </a:lvl6pPr>
            <a:lvl7pPr marL="2743200" indent="0">
              <a:buNone/>
              <a:defRPr lang="es-ES" sz="1600" b="1"/>
            </a:lvl7pPr>
            <a:lvl8pPr marL="3200400" indent="0">
              <a:buNone/>
              <a:defRPr lang="es-ES" sz="1600" b="1"/>
            </a:lvl8pPr>
            <a:lvl9pPr marL="3657600" indent="0">
              <a:buNone/>
              <a:defRPr lang="es-ES"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533400" y="2174877"/>
            <a:ext cx="3963988" cy="3844925"/>
          </a:xfrm>
        </p:spPr>
        <p:txBody>
          <a:bodyPr/>
          <a:lstStyle>
            <a:lvl1pPr latinLnBrk="0">
              <a:defRPr lang="es-ES" sz="2400"/>
            </a:lvl1pPr>
            <a:lvl2pPr>
              <a:defRPr lang="es-ES" sz="2000"/>
            </a:lvl2pPr>
            <a:lvl3pPr>
              <a:defRPr lang="es-ES" sz="1800"/>
            </a:lvl3pPr>
            <a:lvl4pPr>
              <a:defRPr lang="es-ES" sz="1600"/>
            </a:lvl4pPr>
            <a:lvl5pPr>
              <a:defRPr lang="es-ES" sz="1600"/>
            </a:lvl5pPr>
            <a:lvl6pPr>
              <a:defRPr lang="es-ES" sz="1600"/>
            </a:lvl6pPr>
            <a:lvl7pPr>
              <a:defRPr lang="es-ES" sz="1600"/>
            </a:lvl7pPr>
            <a:lvl8pPr>
              <a:defRPr lang="es-ES" sz="1600"/>
            </a:lvl8pPr>
            <a:lvl9pPr>
              <a:defRPr lang="es-ES"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7" y="1600201"/>
            <a:ext cx="3965574" cy="574675"/>
          </a:xfrm>
        </p:spPr>
        <p:txBody>
          <a:bodyPr anchor="b"/>
          <a:lstStyle>
            <a:lvl1pPr marL="0" indent="0" latinLnBrk="0">
              <a:buNone/>
              <a:defRPr lang="es-ES" sz="2400" b="1"/>
            </a:lvl1pPr>
            <a:lvl2pPr marL="457200" indent="0">
              <a:buNone/>
              <a:defRPr lang="es-ES" sz="2000" b="1"/>
            </a:lvl2pPr>
            <a:lvl3pPr marL="914400" indent="0">
              <a:buNone/>
              <a:defRPr lang="es-ES" sz="1800" b="1"/>
            </a:lvl3pPr>
            <a:lvl4pPr marL="1371600" indent="0">
              <a:buNone/>
              <a:defRPr lang="es-ES" sz="1600" b="1"/>
            </a:lvl4pPr>
            <a:lvl5pPr marL="1828800" indent="0">
              <a:buNone/>
              <a:defRPr lang="es-ES" sz="1600" b="1"/>
            </a:lvl5pPr>
            <a:lvl6pPr marL="2286000" indent="0">
              <a:buNone/>
              <a:defRPr lang="es-ES" sz="1600" b="1"/>
            </a:lvl6pPr>
            <a:lvl7pPr marL="2743200" indent="0">
              <a:buNone/>
              <a:defRPr lang="es-ES" sz="1600" b="1"/>
            </a:lvl7pPr>
            <a:lvl8pPr marL="3200400" indent="0">
              <a:buNone/>
              <a:defRPr lang="es-ES" sz="1600" b="1"/>
            </a:lvl8pPr>
            <a:lvl9pPr marL="3657600" indent="0">
              <a:buNone/>
              <a:defRPr lang="es-ES"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7" y="2174877"/>
            <a:ext cx="3965574" cy="3844925"/>
          </a:xfrm>
        </p:spPr>
        <p:txBody>
          <a:bodyPr/>
          <a:lstStyle>
            <a:lvl1pPr latinLnBrk="0">
              <a:defRPr lang="es-ES" sz="2400"/>
            </a:lvl1pPr>
            <a:lvl2pPr>
              <a:defRPr lang="es-ES" sz="2000"/>
            </a:lvl2pPr>
            <a:lvl3pPr>
              <a:defRPr lang="es-ES" sz="1800"/>
            </a:lvl3pPr>
            <a:lvl4pPr>
              <a:defRPr lang="es-ES" sz="1600"/>
            </a:lvl4pPr>
            <a:lvl5pPr>
              <a:defRPr lang="es-ES" sz="1600"/>
            </a:lvl5pPr>
            <a:lvl6pPr>
              <a:defRPr lang="es-ES" sz="1600"/>
            </a:lvl6pPr>
            <a:lvl7pPr>
              <a:defRPr lang="es-ES" sz="1600"/>
            </a:lvl7pPr>
            <a:lvl8pPr>
              <a:defRPr lang="es-ES" sz="1600"/>
            </a:lvl8pPr>
            <a:lvl9pPr>
              <a:defRPr lang="es-ES"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EFC2E-847F-4CF8-8289-FAA88B334687}" type="datetimeFigureOut">
              <a:rPr lang="es-ES"/>
              <a:pPr/>
              <a:t>4/07/19</a:t>
            </a:fld>
            <a:endParaRPr lang="es-E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EFC2E-847F-4CF8-8289-FAA88B334687}" type="datetimeFigureOut">
              <a:rPr lang="es-ES"/>
              <a:pPr/>
              <a:t>4/07/19</a:t>
            </a:fld>
            <a:endParaRPr lang="es-E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2932114" cy="968375"/>
          </a:xfrm>
        </p:spPr>
        <p:txBody>
          <a:bodyPr anchor="b"/>
          <a:lstStyle>
            <a:lvl1pPr algn="l" latinLnBrk="0">
              <a:defRPr lang="es-ES" sz="2000" b="1">
                <a:latin typeface="+mn-lt"/>
              </a:defRPr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457200"/>
            <a:ext cx="5035550" cy="5562602"/>
          </a:xfrm>
        </p:spPr>
        <p:txBody>
          <a:bodyPr/>
          <a:lstStyle>
            <a:lvl1pPr latinLnBrk="0">
              <a:defRPr lang="es-ES" sz="3200"/>
            </a:lvl1pPr>
            <a:lvl2pPr>
              <a:defRPr lang="es-ES" sz="2800"/>
            </a:lvl2pPr>
            <a:lvl3pPr>
              <a:defRPr lang="es-ES" sz="2400"/>
            </a:lvl3pPr>
            <a:lvl4pPr>
              <a:defRPr lang="es-ES" sz="2000"/>
            </a:lvl4pPr>
            <a:lvl5pPr>
              <a:defRPr lang="es-ES" sz="2000"/>
            </a:lvl5pPr>
            <a:lvl6pPr>
              <a:defRPr lang="es-ES" sz="2000"/>
            </a:lvl6pPr>
            <a:lvl7pPr>
              <a:defRPr lang="es-ES" sz="2000"/>
            </a:lvl7pPr>
            <a:lvl8pPr>
              <a:defRPr lang="es-ES" sz="2000"/>
            </a:lvl8pPr>
            <a:lvl9pPr>
              <a:defRPr lang="es-ES"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533400" y="1435101"/>
            <a:ext cx="2932114" cy="4584700"/>
          </a:xfrm>
        </p:spPr>
        <p:txBody>
          <a:bodyPr/>
          <a:lstStyle>
            <a:lvl1pPr marL="0" indent="0" latinLnBrk="0">
              <a:buNone/>
              <a:defRPr lang="es-ES" sz="1400"/>
            </a:lvl1pPr>
            <a:lvl2pPr marL="457200" indent="0">
              <a:buNone/>
              <a:defRPr lang="es-ES" sz="1200"/>
            </a:lvl2pPr>
            <a:lvl3pPr marL="914400" indent="0">
              <a:buNone/>
              <a:defRPr lang="es-ES" sz="1000"/>
            </a:lvl3pPr>
            <a:lvl4pPr marL="1371600" indent="0">
              <a:buNone/>
              <a:defRPr lang="es-ES" sz="900"/>
            </a:lvl4pPr>
            <a:lvl5pPr marL="1828800" indent="0">
              <a:buNone/>
              <a:defRPr lang="es-ES" sz="900"/>
            </a:lvl5pPr>
            <a:lvl6pPr marL="2286000" indent="0">
              <a:buNone/>
              <a:defRPr lang="es-ES" sz="900"/>
            </a:lvl6pPr>
            <a:lvl7pPr marL="2743200" indent="0">
              <a:buNone/>
              <a:defRPr lang="es-ES" sz="900"/>
            </a:lvl7pPr>
            <a:lvl8pPr marL="3200400" indent="0">
              <a:buNone/>
              <a:defRPr lang="es-ES" sz="900"/>
            </a:lvl8pPr>
            <a:lvl9pPr marL="3657600" indent="0">
              <a:buNone/>
              <a:defRPr lang="es-ES"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EFC2E-847F-4CF8-8289-FAA88B334687}" type="datetimeFigureOut">
              <a:rPr lang="es-ES"/>
              <a:pPr/>
              <a:t>4/07/19</a:t>
            </a:fld>
            <a:endParaRPr lang="es-E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latinLnBrk="0">
              <a:defRPr lang="es-ES" sz="2000" b="1">
                <a:latin typeface="+mn-lt"/>
              </a:defRPr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Rectangl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latinLnBrk="0">
              <a:buNone/>
              <a:defRPr lang="es-ES" sz="3200"/>
            </a:lvl1pPr>
            <a:lvl2pPr marL="457200" indent="0">
              <a:buNone/>
              <a:defRPr lang="es-ES" sz="2800"/>
            </a:lvl2pPr>
            <a:lvl3pPr marL="914400" indent="0">
              <a:buNone/>
              <a:defRPr lang="es-ES" sz="2400"/>
            </a:lvl3pPr>
            <a:lvl4pPr marL="1371600" indent="0">
              <a:buNone/>
              <a:defRPr lang="es-ES" sz="2000"/>
            </a:lvl4pPr>
            <a:lvl5pPr marL="1828800" indent="0">
              <a:buNone/>
              <a:defRPr lang="es-ES" sz="2000"/>
            </a:lvl5pPr>
            <a:lvl6pPr marL="2286000" indent="0">
              <a:buNone/>
              <a:defRPr lang="es-ES" sz="2000"/>
            </a:lvl6pPr>
            <a:lvl7pPr marL="2743200" indent="0">
              <a:buNone/>
              <a:defRPr lang="es-ES" sz="2000"/>
            </a:lvl7pPr>
            <a:lvl8pPr marL="3200400" indent="0">
              <a:buNone/>
              <a:defRPr lang="es-ES" sz="2000"/>
            </a:lvl8pPr>
            <a:lvl9pPr marL="3657600" indent="0">
              <a:buNone/>
              <a:defRPr lang="es-ES"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s-E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652462"/>
          </a:xfrm>
        </p:spPr>
        <p:txBody>
          <a:bodyPr/>
          <a:lstStyle>
            <a:lvl1pPr marL="0" indent="0" latinLnBrk="0">
              <a:buNone/>
              <a:defRPr lang="es-ES" sz="1400"/>
            </a:lvl1pPr>
            <a:lvl2pPr marL="457200" indent="0">
              <a:buNone/>
              <a:defRPr lang="es-ES" sz="1200"/>
            </a:lvl2pPr>
            <a:lvl3pPr marL="914400" indent="0">
              <a:buNone/>
              <a:defRPr lang="es-ES" sz="1000"/>
            </a:lvl3pPr>
            <a:lvl4pPr marL="1371600" indent="0">
              <a:buNone/>
              <a:defRPr lang="es-ES" sz="900"/>
            </a:lvl4pPr>
            <a:lvl5pPr marL="1828800" indent="0">
              <a:buNone/>
              <a:defRPr lang="es-ES" sz="900"/>
            </a:lvl5pPr>
            <a:lvl6pPr marL="2286000" indent="0">
              <a:buNone/>
              <a:defRPr lang="es-ES" sz="900"/>
            </a:lvl6pPr>
            <a:lvl7pPr marL="2743200" indent="0">
              <a:buNone/>
              <a:defRPr lang="es-ES" sz="900"/>
            </a:lvl7pPr>
            <a:lvl8pPr marL="3200400" indent="0">
              <a:buNone/>
              <a:defRPr lang="es-ES" sz="900"/>
            </a:lvl8pPr>
            <a:lvl9pPr marL="3657600" indent="0">
              <a:buNone/>
              <a:defRPr lang="es-ES"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EFC2E-847F-4CF8-8289-FAA88B334687}" type="datetimeFigureOut">
              <a:rPr lang="es-ES"/>
              <a:pPr/>
              <a:t>4/07/19</a:t>
            </a:fld>
            <a:endParaRPr lang="es-E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1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Rectangle 18"/>
          <p:cNvPicPr>
            <a:picLocks noChangeAspect="1"/>
          </p:cNvPicPr>
          <p:nvPr/>
        </p:nvPicPr>
        <p:blipFill>
          <a:blip r:embed="rId11">
            <a:duotone>
              <a:schemeClr val="accent3"/>
              <a:srgbClr val="FFFFFF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0" name="Group 19"/>
          <p:cNvGrpSpPr/>
          <p:nvPr/>
        </p:nvGrpSpPr>
        <p:grpSpPr>
          <a:xfrm>
            <a:off x="304800" y="0"/>
            <a:ext cx="8534400" cy="6860650"/>
            <a:chOff x="304800" y="0"/>
            <a:chExt cx="8534400" cy="6860650"/>
          </a:xfrm>
        </p:grpSpPr>
        <p:sp>
          <p:nvSpPr>
            <p:cNvPr id="21" name="Rectangle 20"/>
            <p:cNvSpPr/>
            <p:nvPr userDrawn="1"/>
          </p:nvSpPr>
          <p:spPr>
            <a:xfrm>
              <a:off x="457200" y="0"/>
              <a:ext cx="8229600" cy="64770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alpha val="5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10800000" scaled="1"/>
              <a:tileRect/>
            </a:gradFill>
            <a:ln w="25400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" name="Rectangle 21"/>
            <p:cNvSpPr/>
            <p:nvPr userDrawn="1"/>
          </p:nvSpPr>
          <p:spPr>
            <a:xfrm flipH="1">
              <a:off x="457200" y="381000"/>
              <a:ext cx="8229600" cy="64770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alpha val="5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10800000" scaled="1"/>
              <a:tileRect/>
            </a:gradFill>
            <a:ln w="25400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" name="Rectangle 22"/>
            <p:cNvSpPr/>
            <p:nvPr userDrawn="1"/>
          </p:nvSpPr>
          <p:spPr>
            <a:xfrm>
              <a:off x="8686800" y="0"/>
              <a:ext cx="152400" cy="6477000"/>
            </a:xfrm>
            <a:prstGeom prst="rect">
              <a:avLst/>
            </a:prstGeom>
            <a:solidFill>
              <a:schemeClr val="accent5"/>
            </a:solidFill>
            <a:ln w="25400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" name="Rectangle 23"/>
            <p:cNvSpPr/>
            <p:nvPr userDrawn="1"/>
          </p:nvSpPr>
          <p:spPr>
            <a:xfrm>
              <a:off x="304800" y="383650"/>
              <a:ext cx="152400" cy="6477000"/>
            </a:xfrm>
            <a:prstGeom prst="rect">
              <a:avLst/>
            </a:prstGeom>
            <a:solidFill>
              <a:schemeClr val="accent5"/>
            </a:solidFill>
            <a:ln w="25400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" name="Rectangle 24"/>
            <p:cNvSpPr/>
            <p:nvPr userDrawn="1"/>
          </p:nvSpPr>
          <p:spPr>
            <a:xfrm>
              <a:off x="457200" y="6477000"/>
              <a:ext cx="8382000" cy="76200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65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10800000" scaled="1"/>
            </a:gradFill>
            <a:ln w="25400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" name="Rectangle 25"/>
            <p:cNvSpPr/>
            <p:nvPr userDrawn="1"/>
          </p:nvSpPr>
          <p:spPr>
            <a:xfrm flipH="1">
              <a:off x="304800" y="310738"/>
              <a:ext cx="8382000" cy="76200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65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10800000" scaled="1"/>
            </a:gradFill>
            <a:ln w="25400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077200" cy="1075426"/>
          </a:xfrm>
          <a:prstGeom prst="rect">
            <a:avLst/>
          </a:prstGeom>
        </p:spPr>
        <p:txBody>
          <a:bodyPr vert="horz" rtlCol="0" anchor="b" anchorCtr="0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00203"/>
            <a:ext cx="8077200" cy="4412411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s-ES"/>
              <a:t>Haga clic para modificar los estilos de título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3400" y="6104626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latinLnBrk="0">
              <a:defRPr lang="es-ES" sz="1000">
                <a:solidFill>
                  <a:schemeClr val="tx2"/>
                </a:solidFill>
                <a:latin typeface="+mj-lt"/>
              </a:defRPr>
            </a:lvl1pPr>
          </a:lstStyle>
          <a:p>
            <a:fld id="{B51EFC2E-847F-4CF8-8289-FAA88B334687}" type="datetimeFigureOut">
              <a:rPr lang="es-ES" sz="1000">
                <a:solidFill>
                  <a:schemeClr val="tx2"/>
                </a:solidFill>
                <a:latin typeface="+mj-lt"/>
              </a:rPr>
              <a:pPr/>
              <a:t>4/07/19</a:t>
            </a:fld>
            <a:endParaRPr lang="es-ES" sz="100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04626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latinLnBrk="0">
              <a:defRPr lang="es-ES" sz="1000">
                <a:solidFill>
                  <a:schemeClr val="tx2"/>
                </a:solidFill>
                <a:latin typeface="+mj-lt"/>
              </a:defRPr>
            </a:lvl1pPr>
          </a:lstStyle>
          <a:p>
            <a:endParaRPr lang="es-ES" sz="1000">
              <a:solidFill>
                <a:schemeClr val="tx2"/>
              </a:solidFill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77000" y="6104626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latinLnBrk="0">
              <a:defRPr lang="es-ES" sz="1000">
                <a:solidFill>
                  <a:schemeClr val="tx2"/>
                </a:solidFill>
                <a:latin typeface="+mj-lt"/>
              </a:defRPr>
            </a:lvl1pPr>
          </a:lstStyle>
          <a:p>
            <a:fld id="{53325215-7382-4C1B-86B1-E9DB9649FF55}" type="slidenum">
              <a:rPr lang="es-ES" sz="1000">
                <a:solidFill>
                  <a:schemeClr val="tx2"/>
                </a:solidFill>
                <a:latin typeface="+mj-lt"/>
              </a:rPr>
              <a:pPr/>
              <a:t>‹Nr.›</a:t>
            </a:fld>
            <a:endParaRPr lang="es-ES" sz="1000">
              <a:solidFill>
                <a:schemeClr val="tx2"/>
              </a:solidFill>
              <a:latin typeface="+mj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latinLnBrk="0" hangingPunct="1">
        <a:spcBef>
          <a:spcPct val="0"/>
        </a:spcBef>
        <a:buNone/>
        <a:defRPr lang="es-ES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Font typeface="Arial"/>
        <a:buChar char="•"/>
        <a:defRPr lang="es-ES"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 typeface="Arial"/>
        <a:buChar char="–"/>
        <a:defRPr lang="es-ES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 typeface="Arial"/>
        <a:buChar char="•"/>
        <a:defRPr lang="es-ES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 typeface="Arial"/>
        <a:buChar char="–"/>
        <a:defRPr lang="es-ES"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 typeface="Arial"/>
        <a:buChar char="»"/>
        <a:defRPr lang="es-ES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lang="es-ES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lang="es-ES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lang="es-ES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lang="es-ES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jglatorre@gltbc.com.pe" TargetMode="External"/><Relationship Id="rId4" Type="http://schemas.openxmlformats.org/officeDocument/2006/relationships/hyperlink" Target="http://www.gltbc.com.pe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ctrTitle"/>
          </p:nvPr>
        </p:nvSpPr>
        <p:spPr>
          <a:xfrm>
            <a:off x="381000" y="2209800"/>
            <a:ext cx="8229600" cy="2043684"/>
          </a:xfrm>
        </p:spPr>
        <p:txBody>
          <a:bodyPr/>
          <a:lstStyle/>
          <a:p>
            <a:pPr algn="ctr"/>
            <a:r>
              <a:rPr lang="es-ES" u="sng" dirty="0" smtClean="0"/>
              <a:t>FINANZAS PARA MI NEGOCIO.</a:t>
            </a:r>
            <a:endParaRPr lang="es-ES" u="sng" dirty="0"/>
          </a:p>
        </p:txBody>
      </p:sp>
      <p:sp>
        <p:nvSpPr>
          <p:cNvPr id="5" name="Rectang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s-ES" sz="2800" cap="none" dirty="0" err="1" smtClean="0"/>
              <a:t>www.gltbc.com.pe</a:t>
            </a:r>
            <a:endParaRPr lang="es-ES" sz="2800" cap="none" dirty="0"/>
          </a:p>
        </p:txBody>
      </p:sp>
      <p:sp>
        <p:nvSpPr>
          <p:cNvPr id="2" name="CuadroTexto 1"/>
          <p:cNvSpPr txBox="1"/>
          <p:nvPr/>
        </p:nvSpPr>
        <p:spPr>
          <a:xfrm>
            <a:off x="1600200" y="533400"/>
            <a:ext cx="54793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3600" dirty="0" smtClean="0"/>
              <a:t>GLT Business </a:t>
            </a:r>
            <a:r>
              <a:rPr lang="es-ES" sz="3600" dirty="0" err="1" smtClean="0"/>
              <a:t>Consulting</a:t>
            </a:r>
            <a:r>
              <a:rPr lang="es-ES" sz="3600" dirty="0" smtClean="0"/>
              <a:t>.</a:t>
            </a:r>
            <a:endParaRPr lang="es-ES" sz="3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u="sng" dirty="0" smtClean="0"/>
              <a:t>GLT Business </a:t>
            </a:r>
            <a:r>
              <a:rPr lang="es-ES" u="sng" dirty="0" err="1" smtClean="0"/>
              <a:t>Consulting</a:t>
            </a:r>
            <a:r>
              <a:rPr lang="es-ES" u="sng" dirty="0" smtClean="0"/>
              <a:t>.</a:t>
            </a:r>
            <a:endParaRPr lang="es-ES" u="sng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3400" y="1905000"/>
            <a:ext cx="8077200" cy="4412411"/>
          </a:xfrm>
        </p:spPr>
        <p:txBody>
          <a:bodyPr>
            <a:normAutofit/>
          </a:bodyPr>
          <a:lstStyle/>
          <a:p>
            <a:r>
              <a:rPr lang="es-ES" sz="3200" dirty="0" smtClean="0"/>
              <a:t>GLT Business </a:t>
            </a:r>
            <a:r>
              <a:rPr lang="es-ES" sz="3200" dirty="0" err="1" smtClean="0"/>
              <a:t>Consulting</a:t>
            </a:r>
            <a:r>
              <a:rPr lang="es-ES" sz="3200" dirty="0" smtClean="0"/>
              <a:t> es una firma de consultoría dedica a:</a:t>
            </a:r>
          </a:p>
          <a:p>
            <a:pPr lvl="1"/>
            <a:r>
              <a:rPr lang="es-ES" sz="3200" dirty="0" smtClean="0"/>
              <a:t>Asesoría de negocios.</a:t>
            </a:r>
          </a:p>
          <a:p>
            <a:pPr lvl="1"/>
            <a:r>
              <a:rPr lang="es-ES" sz="3200" dirty="0" smtClean="0"/>
              <a:t>Consultoría financiera.</a:t>
            </a:r>
          </a:p>
          <a:p>
            <a:pPr lvl="1"/>
            <a:r>
              <a:rPr lang="es-ES" sz="3200" dirty="0" smtClean="0"/>
              <a:t>Capacitación empresarial.</a:t>
            </a:r>
          </a:p>
          <a:p>
            <a:pPr lvl="1"/>
            <a:r>
              <a:rPr lang="es-ES" sz="3200" dirty="0" smtClean="0"/>
              <a:t>Formación de emprendedores y empresarios.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2030569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u="sng" dirty="0" smtClean="0"/>
              <a:t>Aceptarías un negocio que te brinde una utilidad mayor al 21%.</a:t>
            </a:r>
            <a:endParaRPr lang="es-ES" u="sng" dirty="0"/>
          </a:p>
        </p:txBody>
      </p:sp>
      <p:pic>
        <p:nvPicPr>
          <p:cNvPr id="4" name="Marcador de posición de imagen 4" descr="Image 2019-02-20 at 3.23.05 A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385" r="-24385"/>
          <a:stretch>
            <a:fillRect/>
          </a:stretch>
        </p:blipFill>
        <p:spPr>
          <a:xfrm>
            <a:off x="-762000" y="1600200"/>
            <a:ext cx="10591800" cy="5029200"/>
          </a:xfrm>
        </p:spPr>
      </p:pic>
    </p:spTree>
    <p:extLst>
      <p:ext uri="{BB962C8B-B14F-4D97-AF65-F5344CB8AC3E}">
        <p14:creationId xmlns:p14="http://schemas.microsoft.com/office/powerpoint/2010/main" val="1356607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u="sng" dirty="0" smtClean="0"/>
              <a:t>Conclusiones.</a:t>
            </a:r>
            <a:endParaRPr lang="es-ES" u="sng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609600" y="2133600"/>
            <a:ext cx="8077200" cy="4412411"/>
          </a:xfrm>
        </p:spPr>
        <p:txBody>
          <a:bodyPr/>
          <a:lstStyle/>
          <a:p>
            <a:pPr algn="just"/>
            <a:r>
              <a:rPr lang="es-ES" dirty="0" smtClean="0"/>
              <a:t>Las Emprendimientos tienen diferente estructura financiera.</a:t>
            </a:r>
          </a:p>
          <a:p>
            <a:pPr algn="just"/>
            <a:r>
              <a:rPr lang="es-ES" dirty="0" smtClean="0"/>
              <a:t>Las Empresas se encuentran en distintas etapas del negocio.</a:t>
            </a:r>
          </a:p>
          <a:p>
            <a:pPr algn="just"/>
            <a:r>
              <a:rPr lang="es-ES" dirty="0" smtClean="0"/>
              <a:t>El efectivo de la Empresa se genera por actividades de operación, inversión y financiamiento.</a:t>
            </a:r>
          </a:p>
          <a:p>
            <a:pPr algn="just"/>
            <a:r>
              <a:rPr lang="es-ES" dirty="0" smtClean="0"/>
              <a:t>El éxito de los negocios esta en saber administrar su efectivo.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u="sng" dirty="0" smtClean="0"/>
              <a:t>GLT Business </a:t>
            </a:r>
            <a:r>
              <a:rPr lang="es-ES" u="sng" dirty="0" err="1" smtClean="0"/>
              <a:t>Consulting</a:t>
            </a:r>
            <a:r>
              <a:rPr lang="es-ES" u="sng" dirty="0" smtClean="0"/>
              <a:t>.</a:t>
            </a:r>
            <a:endParaRPr lang="es-ES" u="sng" dirty="0"/>
          </a:p>
        </p:txBody>
      </p:sp>
      <p:sp>
        <p:nvSpPr>
          <p:cNvPr id="5" name="Rectangle 4"/>
          <p:cNvSpPr>
            <a:spLocks noGrp="1"/>
          </p:cNvSpPr>
          <p:nvPr>
            <p:ph idx="1"/>
          </p:nvPr>
        </p:nvSpPr>
        <p:spPr>
          <a:xfrm>
            <a:off x="533400" y="1981200"/>
            <a:ext cx="8077200" cy="4267197"/>
          </a:xfrm>
        </p:spPr>
        <p:txBody>
          <a:bodyPr>
            <a:normAutofit/>
          </a:bodyPr>
          <a:lstStyle/>
          <a:p>
            <a:r>
              <a:rPr lang="es-ES" sz="4000" dirty="0" smtClean="0"/>
              <a:t>Giovanni La Torre Rodríguez.</a:t>
            </a:r>
          </a:p>
          <a:p>
            <a:r>
              <a:rPr lang="es-ES" sz="4000" dirty="0" smtClean="0"/>
              <a:t>+51 920 000 848.</a:t>
            </a:r>
          </a:p>
          <a:p>
            <a:r>
              <a:rPr lang="es-ES" sz="4000" dirty="0" smtClean="0"/>
              <a:t>@</a:t>
            </a:r>
            <a:r>
              <a:rPr lang="es-ES" sz="4000" dirty="0" err="1" smtClean="0"/>
              <a:t>gltbusinessconsulting</a:t>
            </a:r>
            <a:endParaRPr lang="es-ES" sz="4000" dirty="0" smtClean="0"/>
          </a:p>
          <a:p>
            <a:r>
              <a:rPr lang="es-ES" sz="4000" dirty="0" smtClean="0">
                <a:solidFill>
                  <a:schemeClr val="tx1"/>
                </a:solidFill>
                <a:hlinkClick r:id="rId3"/>
              </a:rPr>
              <a:t>jglatorre@gltbc.com.pe</a:t>
            </a:r>
            <a:endParaRPr lang="es-ES" sz="4000" dirty="0" smtClean="0">
              <a:solidFill>
                <a:schemeClr val="tx1"/>
              </a:solidFill>
            </a:endParaRPr>
          </a:p>
          <a:p>
            <a:r>
              <a:rPr lang="es-ES" sz="4000" dirty="0" smtClean="0">
                <a:hlinkClick r:id="rId4"/>
              </a:rPr>
              <a:t>www.gltbc.com.pe</a:t>
            </a:r>
            <a:endParaRPr lang="es-ES" sz="4000" dirty="0" smtClean="0"/>
          </a:p>
          <a:p>
            <a:pPr marL="0" indent="0">
              <a:buNone/>
            </a:pPr>
            <a:endParaRPr lang="es-E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u="sng" dirty="0" smtClean="0"/>
              <a:t>GLT Business </a:t>
            </a:r>
            <a:r>
              <a:rPr lang="es-ES" u="sng" dirty="0" err="1" smtClean="0"/>
              <a:t>Consulting</a:t>
            </a:r>
            <a:r>
              <a:rPr lang="es-ES" u="sng" dirty="0" smtClean="0"/>
              <a:t>.</a:t>
            </a:r>
            <a:endParaRPr lang="es-ES" u="sng" dirty="0"/>
          </a:p>
        </p:txBody>
      </p:sp>
      <p:pic>
        <p:nvPicPr>
          <p:cNvPr id="4" name="Marcador de contenido 3" descr="Logo GLTBC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1380" r="-41380"/>
          <a:stretch>
            <a:fillRect/>
          </a:stretch>
        </p:blipFill>
        <p:spPr>
          <a:xfrm>
            <a:off x="533400" y="1600200"/>
            <a:ext cx="8077200" cy="4411663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457200" y="914400"/>
            <a:ext cx="8153400" cy="914400"/>
          </a:xfrm>
        </p:spPr>
        <p:txBody>
          <a:bodyPr/>
          <a:lstStyle/>
          <a:p>
            <a:pPr algn="ctr"/>
            <a:r>
              <a:rPr lang="es-ES" u="sng" dirty="0" smtClean="0"/>
              <a:t>Presentación.</a:t>
            </a:r>
            <a:endParaRPr lang="es-ES" u="sng" dirty="0"/>
          </a:p>
        </p:txBody>
      </p:sp>
      <p:sp>
        <p:nvSpPr>
          <p:cNvPr id="2" name="Marcador de texto 1"/>
          <p:cNvSpPr>
            <a:spLocks noGrp="1"/>
          </p:cNvSpPr>
          <p:nvPr>
            <p:ph type="body" idx="1"/>
          </p:nvPr>
        </p:nvSpPr>
        <p:spPr>
          <a:xfrm>
            <a:off x="457200" y="2743200"/>
            <a:ext cx="8129524" cy="3352800"/>
          </a:xfrm>
        </p:spPr>
        <p:txBody>
          <a:bodyPr>
            <a:noAutofit/>
          </a:bodyPr>
          <a:lstStyle/>
          <a:p>
            <a:pPr algn="just"/>
            <a:r>
              <a:rPr lang="es-ES" sz="3200" cap="none" dirty="0" smtClean="0"/>
              <a:t>Toda Micro y Pequeña Empresa necesita llevar de manera adecuada sus finanzas, con el objetivo de obtener información relevante de cómo viene utilizando sus recursos y de dónde se generan estos.</a:t>
            </a:r>
            <a:endParaRPr lang="es-ES" sz="3200" cap="non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077200" cy="1074738"/>
          </a:xfrm>
        </p:spPr>
        <p:txBody>
          <a:bodyPr>
            <a:normAutofit/>
          </a:bodyPr>
          <a:lstStyle/>
          <a:p>
            <a:pPr algn="ctr"/>
            <a:r>
              <a:rPr lang="es-ES" sz="4400" u="sng" dirty="0" smtClean="0"/>
              <a:t>La Empresa y su entorno</a:t>
            </a:r>
            <a:endParaRPr lang="es-ES" sz="4400" u="sng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533400" y="1600200"/>
            <a:ext cx="8077200" cy="4411663"/>
          </a:xfrm>
        </p:spPr>
        <p:txBody>
          <a:bodyPr/>
          <a:lstStyle/>
          <a:p>
            <a:r>
              <a:rPr lang="es-ES" dirty="0" smtClean="0"/>
              <a:t>La Empresa es una organización que tiene la finalidad de generar beneficios económicos en el tiempo.</a:t>
            </a:r>
          </a:p>
          <a:p>
            <a:r>
              <a:rPr lang="es-ES" dirty="0" smtClean="0"/>
              <a:t>Puede estar constituida de diferentes formas y tiene diferentes etapas en las cuales sus políticas y estrategias son variables.</a:t>
            </a:r>
          </a:p>
          <a:p>
            <a:r>
              <a:rPr lang="es-ES" dirty="0" smtClean="0"/>
              <a:t>Depende específicamente del entorno externo y de las decisiones operativas que tome la administración y la gerencia.</a:t>
            </a:r>
            <a:endParaRPr lang="es-E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077200" cy="685800"/>
          </a:xfrm>
        </p:spPr>
        <p:txBody>
          <a:bodyPr>
            <a:noAutofit/>
          </a:bodyPr>
          <a:lstStyle/>
          <a:p>
            <a:pPr algn="ctr"/>
            <a:r>
              <a:rPr lang="es-ES" sz="4400" u="sng" dirty="0" smtClean="0"/>
              <a:t>La Empresa Moderna.</a:t>
            </a:r>
            <a:endParaRPr lang="es-ES" sz="4400" u="sng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33400" y="1295400"/>
            <a:ext cx="3963988" cy="574675"/>
          </a:xfrm>
        </p:spPr>
        <p:txBody>
          <a:bodyPr/>
          <a:lstStyle/>
          <a:p>
            <a:pPr algn="ctr"/>
            <a:r>
              <a:rPr lang="es-ES" dirty="0" smtClean="0"/>
              <a:t>Estructura de la Empresa</a:t>
            </a:r>
            <a:endParaRPr lang="es-ES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s-ES" sz="2800" dirty="0" smtClean="0"/>
              <a:t>Aportes de capital propio</a:t>
            </a:r>
          </a:p>
          <a:p>
            <a:r>
              <a:rPr lang="es-ES" sz="2800" dirty="0" smtClean="0"/>
              <a:t>Aportes de capital propio y socios.</a:t>
            </a:r>
          </a:p>
          <a:p>
            <a:r>
              <a:rPr lang="es-ES" sz="2800" dirty="0" smtClean="0"/>
              <a:t>Aportes de capital propio, socios y financiamiento del Banco.</a:t>
            </a:r>
            <a:endParaRPr lang="es-ES" sz="2800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8200" y="1295400"/>
            <a:ext cx="3965574" cy="574675"/>
          </a:xfrm>
        </p:spPr>
        <p:txBody>
          <a:bodyPr/>
          <a:lstStyle/>
          <a:p>
            <a:pPr algn="ctr"/>
            <a:r>
              <a:rPr lang="es-ES" dirty="0" smtClean="0"/>
              <a:t>Etapa de la Empresa</a:t>
            </a:r>
            <a:endParaRPr lang="es-ES" dirty="0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s-ES" sz="2800" dirty="0" smtClean="0"/>
              <a:t>Valle de la muerte o Introducción.</a:t>
            </a:r>
          </a:p>
          <a:p>
            <a:r>
              <a:rPr lang="es-ES" sz="2800" dirty="0" smtClean="0"/>
              <a:t>Crecimiento.</a:t>
            </a:r>
          </a:p>
          <a:p>
            <a:r>
              <a:rPr lang="es-ES" sz="2800" dirty="0" smtClean="0"/>
              <a:t>Madurez.</a:t>
            </a:r>
          </a:p>
          <a:p>
            <a:r>
              <a:rPr lang="es-ES" sz="2800" dirty="0" smtClean="0"/>
              <a:t>Declive (Reinventarse)</a:t>
            </a:r>
          </a:p>
          <a:p>
            <a:pPr marL="0" indent="0">
              <a:buNone/>
            </a:pPr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60082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533400" y="457200"/>
            <a:ext cx="8077200" cy="1074738"/>
          </a:xfrm>
        </p:spPr>
        <p:txBody>
          <a:bodyPr/>
          <a:lstStyle/>
          <a:p>
            <a:pPr algn="ctr"/>
            <a:r>
              <a:rPr lang="es-ES" u="sng" dirty="0" smtClean="0"/>
              <a:t>Etapas de la Empresa.</a:t>
            </a:r>
            <a:endParaRPr lang="es-ES" u="sng" dirty="0"/>
          </a:p>
        </p:txBody>
      </p:sp>
      <p:pic>
        <p:nvPicPr>
          <p:cNvPr id="2" name="Marcador de contenido 1" descr="sin-tc3adtulo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64" b="6564"/>
          <a:stretch>
            <a:fillRect/>
          </a:stretch>
        </p:blipFill>
        <p:spPr>
          <a:xfrm>
            <a:off x="533400" y="1676400"/>
            <a:ext cx="8077200" cy="4419600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077200" cy="1074738"/>
          </a:xfrm>
        </p:spPr>
        <p:txBody>
          <a:bodyPr/>
          <a:lstStyle/>
          <a:p>
            <a:pPr algn="ctr"/>
            <a:r>
              <a:rPr lang="es-ES" u="sng" dirty="0" smtClean="0"/>
              <a:t>Estructura de la Empresa.</a:t>
            </a:r>
            <a:endParaRPr lang="es-ES" u="sng" dirty="0"/>
          </a:p>
        </p:txBody>
      </p:sp>
      <p:pic>
        <p:nvPicPr>
          <p:cNvPr id="4" name="Marcador de contenido 3" descr="564723d724d9f5b8f18b62217dc8bcda29139253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65" b="3865"/>
          <a:stretch>
            <a:fillRect/>
          </a:stretch>
        </p:blipFill>
        <p:spPr>
          <a:xfrm>
            <a:off x="533400" y="1600200"/>
            <a:ext cx="8077200" cy="4411663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u="sng" dirty="0" smtClean="0"/>
              <a:t>Como organizo las finanzas de mi Empresa.</a:t>
            </a:r>
            <a:endParaRPr lang="es-ES" u="sng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3200" dirty="0" smtClean="0"/>
              <a:t>Proyectar las ventas de mi negocio.</a:t>
            </a:r>
          </a:p>
          <a:p>
            <a:pPr algn="just"/>
            <a:r>
              <a:rPr lang="es-ES" sz="3200" dirty="0" smtClean="0"/>
              <a:t>Diferenciar mis costos fijos de mis costos variables.</a:t>
            </a:r>
          </a:p>
          <a:p>
            <a:pPr algn="just"/>
            <a:r>
              <a:rPr lang="es-ES" sz="3200" dirty="0" smtClean="0"/>
              <a:t>Entender cual es el punto de equilibrio de mi operación.</a:t>
            </a:r>
          </a:p>
          <a:p>
            <a:pPr algn="just"/>
            <a:r>
              <a:rPr lang="es-ES" sz="3200" dirty="0" smtClean="0"/>
              <a:t>Saber cuando solicitar un crédito.</a:t>
            </a:r>
          </a:p>
          <a:p>
            <a:pPr algn="just"/>
            <a:r>
              <a:rPr lang="es-ES" sz="3200" dirty="0" smtClean="0"/>
              <a:t>Proyectar el flujo de Caja de mi negocio.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u="sng" dirty="0" smtClean="0"/>
              <a:t>GLT Business </a:t>
            </a:r>
            <a:r>
              <a:rPr lang="es-ES" u="sng" dirty="0" err="1" smtClean="0"/>
              <a:t>Consulting</a:t>
            </a:r>
            <a:r>
              <a:rPr lang="es-ES" u="sng" dirty="0" smtClean="0"/>
              <a:t>.</a:t>
            </a:r>
            <a:endParaRPr lang="es-ES" u="sng" dirty="0"/>
          </a:p>
        </p:txBody>
      </p:sp>
      <p:pic>
        <p:nvPicPr>
          <p:cNvPr id="4" name="Marcador de contenido 3" descr="Logo GLTBC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1380" r="-41380"/>
          <a:stretch>
            <a:fillRect/>
          </a:stretch>
        </p:blipFill>
        <p:spPr>
          <a:xfrm>
            <a:off x="533400" y="1828800"/>
            <a:ext cx="8077200" cy="4411663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u="sng" dirty="0" smtClean="0"/>
              <a:t>GLT Business </a:t>
            </a:r>
            <a:r>
              <a:rPr lang="es-ES" u="sng" dirty="0" err="1" smtClean="0"/>
              <a:t>Consulting</a:t>
            </a:r>
            <a:r>
              <a:rPr lang="es-ES" u="sng" dirty="0" smtClean="0"/>
              <a:t>.</a:t>
            </a:r>
            <a:endParaRPr lang="es-ES" u="sng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533400" y="1981200"/>
            <a:ext cx="8077200" cy="4724400"/>
          </a:xfrm>
        </p:spPr>
        <p:txBody>
          <a:bodyPr>
            <a:normAutofit/>
          </a:bodyPr>
          <a:lstStyle/>
          <a:p>
            <a:pPr algn="just"/>
            <a:r>
              <a:rPr lang="es-ES" b="1" dirty="0" smtClean="0"/>
              <a:t>Visión de GLTBC:</a:t>
            </a:r>
          </a:p>
          <a:p>
            <a:pPr marL="400050" lvl="1" indent="0" algn="just">
              <a:buNone/>
            </a:pPr>
            <a:r>
              <a:rPr lang="es-ES" dirty="0" smtClean="0"/>
              <a:t>Llegar a ser la firma de consultoría más reconocida a nivel nacional.</a:t>
            </a:r>
          </a:p>
          <a:p>
            <a:pPr algn="just"/>
            <a:r>
              <a:rPr lang="es-ES" b="1" dirty="0" smtClean="0"/>
              <a:t>Misión de GLTBC:</a:t>
            </a:r>
          </a:p>
          <a:p>
            <a:pPr marL="400050" lvl="1" indent="0" algn="just">
              <a:buNone/>
            </a:pPr>
            <a:r>
              <a:rPr lang="es-ES" dirty="0" smtClean="0"/>
              <a:t>Brindar una experiencia que supere y exceda las expectativas de nuestros socios comerciales, de la mano de los colaboradores altamente calificados, generando una rentabilidad para el socio o inversionista de GLTBC y así desarrollar una sociedad mucho más adecuada en temas de emprendimiento y los negocios.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M10081922">
  <a:themeElements>
    <a:clrScheme name="Business Plan">
      <a:dk1>
        <a:sysClr val="windowText" lastClr="000000"/>
      </a:dk1>
      <a:lt1>
        <a:sysClr val="window" lastClr="FFFFFF"/>
      </a:lt1>
      <a:dk2>
        <a:srgbClr val="284E6A"/>
      </a:dk2>
      <a:lt2>
        <a:srgbClr val="EFE3C4"/>
      </a:lt2>
      <a:accent1>
        <a:srgbClr val="646F4D"/>
      </a:accent1>
      <a:accent2>
        <a:srgbClr val="934721"/>
      </a:accent2>
      <a:accent3>
        <a:srgbClr val="A46721"/>
      </a:accent3>
      <a:accent4>
        <a:srgbClr val="655E6D"/>
      </a:accent4>
      <a:accent5>
        <a:srgbClr val="3A5F7B"/>
      </a:accent5>
      <a:accent6>
        <a:srgbClr val="665E45"/>
      </a:accent6>
      <a:hlink>
        <a:srgbClr val="64A2C8"/>
      </a:hlink>
      <a:folHlink>
        <a:srgbClr val="9BA967"/>
      </a:folHlink>
    </a:clrScheme>
    <a:fontScheme name="School Presentation">
      <a:majorFont>
        <a:latin typeface="Bookman Old Style"/>
        <a:ea typeface=""/>
        <a:cs typeface=""/>
      </a:majorFont>
      <a:minorFont>
        <a:latin typeface="Segoe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2958f784-0ef9-4616-b22d-512a8cad1f0d">english</DirectSourceMarket>
    <ApprovalStatus xmlns="2958f784-0ef9-4616-b22d-512a8cad1f0d">In Progress</ApprovalStatus>
    <MarketSpecific xmlns="2958f784-0ef9-4616-b22d-512a8cad1f0d" xsi:nil="true"/>
    <PrimaryImageGen xmlns="2958f784-0ef9-4616-b22d-512a8cad1f0d">true</PrimaryImageGen>
    <ThumbnailAssetId xmlns="2958f784-0ef9-4616-b22d-512a8cad1f0d" xsi:nil="true"/>
    <NumericId xmlns="2958f784-0ef9-4616-b22d-512a8cad1f0d">-1</NumericId>
    <TPFriendlyName xmlns="2958f784-0ef9-4616-b22d-512a8cad1f0d">Business plan presentation</TPFriendlyName>
    <BusinessGroup xmlns="2958f784-0ef9-4616-b22d-512a8cad1f0d" xsi:nil="true"/>
    <APEditor xmlns="2958f784-0ef9-4616-b22d-512a8cad1f0d">
      <UserInfo>
        <DisplayName>REDMOND\v-luannv</DisplayName>
        <AccountId>108</AccountId>
        <AccountType/>
      </UserInfo>
    </APEditor>
    <SourceTitle xmlns="2958f784-0ef9-4616-b22d-512a8cad1f0d">Business plan presentation</SourceTitle>
    <OpenTemplate xmlns="2958f784-0ef9-4616-b22d-512a8cad1f0d">true</OpenTemplate>
    <UALocComments xmlns="2958f784-0ef9-4616-b22d-512a8cad1f0d" xsi:nil="true"/>
    <ParentAssetId xmlns="2958f784-0ef9-4616-b22d-512a8cad1f0d" xsi:nil="true"/>
    <PublishStatusLookup xmlns="2958f784-0ef9-4616-b22d-512a8cad1f0d">
      <Value>75107</Value>
      <Value>621594</Value>
    </PublishStatusLookup>
    <IntlLangReviewDate xmlns="2958f784-0ef9-4616-b22d-512a8cad1f0d" xsi:nil="true"/>
    <LastPublishResultLookup xmlns="2958f784-0ef9-4616-b22d-512a8cad1f0d" xsi:nil="true"/>
    <MachineTranslated xmlns="2958f784-0ef9-4616-b22d-512a8cad1f0d" xsi:nil="true"/>
    <OriginalSourceMarket xmlns="2958f784-0ef9-4616-b22d-512a8cad1f0d">english</OriginalSourceMarket>
    <TPInstallLocation xmlns="2958f784-0ef9-4616-b22d-512a8cad1f0d">{My Templates}</TPInstallLocation>
    <APDescription xmlns="2958f784-0ef9-4616-b22d-512a8cad1f0d" xsi:nil="true"/>
    <ClipArtFilename xmlns="2958f784-0ef9-4616-b22d-512a8cad1f0d" xsi:nil="true"/>
    <ContentItem xmlns="2958f784-0ef9-4616-b22d-512a8cad1f0d" xsi:nil="true"/>
    <EditorialStatus xmlns="2958f784-0ef9-4616-b22d-512a8cad1f0d" xsi:nil="true"/>
    <PublishTargets xmlns="2958f784-0ef9-4616-b22d-512a8cad1f0d">OfficeOnline</PublishTargets>
    <TPLaunchHelpLinkType xmlns="2958f784-0ef9-4616-b22d-512a8cad1f0d">Template</TPLaunchHelpLinkType>
    <LastModifiedDateTime xmlns="2958f784-0ef9-4616-b22d-512a8cad1f0d" xsi:nil="true"/>
    <TimesCloned xmlns="2958f784-0ef9-4616-b22d-512a8cad1f0d" xsi:nil="true"/>
    <AssetStart xmlns="2958f784-0ef9-4616-b22d-512a8cad1f0d">2009-01-02T00:00:00+00:00</AssetStart>
    <LastHandOff xmlns="2958f784-0ef9-4616-b22d-512a8cad1f0d" xsi:nil="true"/>
    <Provider xmlns="2958f784-0ef9-4616-b22d-512a8cad1f0d">EY006220130</Provider>
    <AcquiredFrom xmlns="2958f784-0ef9-4616-b22d-512a8cad1f0d" xsi:nil="true"/>
    <TPClientViewer xmlns="2958f784-0ef9-4616-b22d-512a8cad1f0d">Microsoft Office PowerPoint</TPClientViewer>
    <ArtSampleDocs xmlns="2958f784-0ef9-4616-b22d-512a8cad1f0d" xsi:nil="true"/>
    <UACurrentWords xmlns="2958f784-0ef9-4616-b22d-512a8cad1f0d">0</UACurrentWords>
    <UALocRecommendation xmlns="2958f784-0ef9-4616-b22d-512a8cad1f0d">Localize</UALocRecommendation>
    <IsDeleted xmlns="2958f784-0ef9-4616-b22d-512a8cad1f0d">false</IsDeleted>
    <ShowIn xmlns="2958f784-0ef9-4616-b22d-512a8cad1f0d">Show everywhere</ShowIn>
    <UANotes xmlns="2958f784-0ef9-4616-b22d-512a8cad1f0d">online only</UANotes>
    <CSXHash xmlns="2958f784-0ef9-4616-b22d-512a8cad1f0d" xsi:nil="true"/>
    <VoteCount xmlns="2958f784-0ef9-4616-b22d-512a8cad1f0d" xsi:nil="true"/>
    <TemplateStatus xmlns="2958f784-0ef9-4616-b22d-512a8cad1f0d" xsi:nil="true"/>
    <AssetExpire xmlns="2958f784-0ef9-4616-b22d-512a8cad1f0d">2029-05-12T00:00:00+00:00</AssetExpire>
    <CSXSubmissionMarket xmlns="2958f784-0ef9-4616-b22d-512a8cad1f0d" xsi:nil="true"/>
    <DSATActionTaken xmlns="2958f784-0ef9-4616-b22d-512a8cad1f0d" xsi:nil="true"/>
    <TPExecutable xmlns="2958f784-0ef9-4616-b22d-512a8cad1f0d" xsi:nil="true"/>
    <SubmitterId xmlns="2958f784-0ef9-4616-b22d-512a8cad1f0d" xsi:nil="true"/>
    <AssetType xmlns="2958f784-0ef9-4616-b22d-512a8cad1f0d">TP</AssetType>
    <CSXUpdate xmlns="2958f784-0ef9-4616-b22d-512a8cad1f0d">false</CSXUpdate>
    <ApprovalLog xmlns="2958f784-0ef9-4616-b22d-512a8cad1f0d" xsi:nil="true"/>
    <BugNumber xmlns="2958f784-0ef9-4616-b22d-512a8cad1f0d" xsi:nil="true"/>
    <CSXSubmissionDate xmlns="2958f784-0ef9-4616-b22d-512a8cad1f0d" xsi:nil="true"/>
    <Milestone xmlns="2958f784-0ef9-4616-b22d-512a8cad1f0d" xsi:nil="true"/>
    <OriginAsset xmlns="2958f784-0ef9-4616-b22d-512a8cad1f0d" xsi:nil="true"/>
    <TPComponent xmlns="2958f784-0ef9-4616-b22d-512a8cad1f0d">PPTFiles</TPComponent>
    <Description0 xmlns="fb5acd76-e9f3-4601-9d69-91f53ab96ae6" xsi:nil="true"/>
    <Component xmlns="fb5acd76-e9f3-4601-9d69-91f53ab96ae6" xsi:nil="true"/>
    <AssetId xmlns="2958f784-0ef9-4616-b22d-512a8cad1f0d">TP010081922</AssetId>
    <TPApplication xmlns="2958f784-0ef9-4616-b22d-512a8cad1f0d">PowerPoint</TPApplication>
    <TPLaunchHelpLink xmlns="2958f784-0ef9-4616-b22d-512a8cad1f0d" xsi:nil="true"/>
    <IntlLocPriority xmlns="2958f784-0ef9-4616-b22d-512a8cad1f0d" xsi:nil="true"/>
    <PlannedPubDate xmlns="2958f784-0ef9-4616-b22d-512a8cad1f0d" xsi:nil="true"/>
    <IntlLangReviewer xmlns="2958f784-0ef9-4616-b22d-512a8cad1f0d" xsi:nil="true"/>
    <HandoffToMSDN xmlns="2958f784-0ef9-4616-b22d-512a8cad1f0d" xsi:nil="true"/>
    <CrawlForDependencies xmlns="2958f784-0ef9-4616-b22d-512a8cad1f0d">false</CrawlForDependencies>
    <TrustLevel xmlns="2958f784-0ef9-4616-b22d-512a8cad1f0d">1 Microsoft Managed Content</TrustLevel>
    <IsSearchable xmlns="2958f784-0ef9-4616-b22d-512a8cad1f0d">false</IsSearchable>
    <TPNamespace xmlns="2958f784-0ef9-4616-b22d-512a8cad1f0d">POWERPNT</TPNamespace>
    <Markets xmlns="2958f784-0ef9-4616-b22d-512a8cad1f0d"/>
    <AverageRating xmlns="2958f784-0ef9-4616-b22d-512a8cad1f0d" xsi:nil="true"/>
    <UAProjectedTotalWords xmlns="2958f784-0ef9-4616-b22d-512a8cad1f0d" xsi:nil="true"/>
    <IntlLangReview xmlns="2958f784-0ef9-4616-b22d-512a8cad1f0d" xsi:nil="true"/>
    <OutputCachingOn xmlns="2958f784-0ef9-4616-b22d-512a8cad1f0d">false</OutputCachingOn>
    <APAuthor xmlns="2958f784-0ef9-4616-b22d-512a8cad1f0d">
      <UserInfo>
        <DisplayName>REDMOND\cynvey</DisplayName>
        <AccountId>250</AccountId>
        <AccountType/>
      </UserInfo>
    </APAuthor>
    <TPAppVersion xmlns="2958f784-0ef9-4616-b22d-512a8cad1f0d">11</TPAppVersion>
    <TPCommandLine xmlns="2958f784-0ef9-4616-b22d-512a8cad1f0d">{PP} /n {FilePath}</TPCommandLine>
    <Downloads xmlns="2958f784-0ef9-4616-b22d-512a8cad1f0d">0</Downloads>
    <OOCacheId xmlns="2958f784-0ef9-4616-b22d-512a8cad1f0d" xsi:nil="true"/>
    <Providers xmlns="2958f784-0ef9-4616-b22d-512a8cad1f0d" xsi:nil="true"/>
    <LegacyData xmlns="2958f784-0ef9-4616-b22d-512a8cad1f0d" xsi:nil="true"/>
    <TemplateTemplateType xmlns="2958f784-0ef9-4616-b22d-512a8cad1f0d">PowerPoint 2003 Default</TemplateTemplateType>
    <EditorialTags xmlns="2958f784-0ef9-4616-b22d-512a8cad1f0d" xsi:nil="true"/>
    <PolicheckWords xmlns="2958f784-0ef9-4616-b22d-512a8cad1f0d" xsi:nil="true"/>
    <FriendlyTitle xmlns="2958f784-0ef9-4616-b22d-512a8cad1f0d" xsi:nil="true"/>
    <Manager xmlns="2958f784-0ef9-4616-b22d-512a8cad1f0d" xsi:nil="true"/>
    <InternalTagsTaxHTField0 xmlns="2958f784-0ef9-4616-b22d-512a8cad1f0d">
      <Terms xmlns="http://schemas.microsoft.com/office/infopath/2007/PartnerControls"/>
    </InternalTagsTaxHTField0>
    <LocComments xmlns="2958f784-0ef9-4616-b22d-512a8cad1f0d" xsi:nil="true"/>
    <LocProcessedForMarketsLookup xmlns="2958f784-0ef9-4616-b22d-512a8cad1f0d" xsi:nil="true"/>
    <LocalizationTagsTaxHTField0 xmlns="2958f784-0ef9-4616-b22d-512a8cad1f0d">
      <Terms xmlns="http://schemas.microsoft.com/office/infopath/2007/PartnerControls"/>
    </LocalizationTagsTaxHTField0>
    <FeatureTagsTaxHTField0 xmlns="2958f784-0ef9-4616-b22d-512a8cad1f0d">
      <Terms xmlns="http://schemas.microsoft.com/office/infopath/2007/PartnerControls"/>
    </FeatureTagsTaxHTField0>
    <LocOverallLocStatusLookup xmlns="2958f784-0ef9-4616-b22d-512a8cad1f0d" xsi:nil="true"/>
    <LocPublishedLinkedAssetsLookup xmlns="2958f784-0ef9-4616-b22d-512a8cad1f0d" xsi:nil="true"/>
    <BlockPublish xmlns="2958f784-0ef9-4616-b22d-512a8cad1f0d" xsi:nil="true"/>
    <LocLastLocAttemptVersionTypeLookup xmlns="2958f784-0ef9-4616-b22d-512a8cad1f0d" xsi:nil="true"/>
    <LocManualTestRequired xmlns="2958f784-0ef9-4616-b22d-512a8cad1f0d" xsi:nil="true"/>
    <RecommendationsModifier xmlns="2958f784-0ef9-4616-b22d-512a8cad1f0d" xsi:nil="true"/>
    <CampaignTagsTaxHTField0 xmlns="2958f784-0ef9-4616-b22d-512a8cad1f0d">
      <Terms xmlns="http://schemas.microsoft.com/office/infopath/2007/PartnerControls"/>
    </CampaignTagsTaxHTField0>
    <LocOverallHandbackStatusLookup xmlns="2958f784-0ef9-4616-b22d-512a8cad1f0d" xsi:nil="true"/>
    <LocProcessedForHandoffsLookup xmlns="2958f784-0ef9-4616-b22d-512a8cad1f0d" xsi:nil="true"/>
    <LocOverallPreviewStatusLookup xmlns="2958f784-0ef9-4616-b22d-512a8cad1f0d" xsi:nil="true"/>
    <LocOverallPublishStatusLookup xmlns="2958f784-0ef9-4616-b22d-512a8cad1f0d" xsi:nil="true"/>
    <TaxCatchAll xmlns="2958f784-0ef9-4616-b22d-512a8cad1f0d"/>
    <LocNewPublishedVersionLookup xmlns="2958f784-0ef9-4616-b22d-512a8cad1f0d" xsi:nil="true"/>
    <LocPublishedDependentAssetsLookup xmlns="2958f784-0ef9-4616-b22d-512a8cad1f0d" xsi:nil="true"/>
    <LocRecommendedHandoff xmlns="2958f784-0ef9-4616-b22d-512a8cad1f0d" xsi:nil="true"/>
    <ScenarioTagsTaxHTField0 xmlns="2958f784-0ef9-4616-b22d-512a8cad1f0d">
      <Terms xmlns="http://schemas.microsoft.com/office/infopath/2007/PartnerControls"/>
    </ScenarioTagsTaxHTField0>
    <LocLastLocAttemptVersionLookup xmlns="2958f784-0ef9-4616-b22d-512a8cad1f0d">115571</LocLastLocAttemptVersionLookup>
    <OriginalRelease xmlns="2958f784-0ef9-4616-b22d-512a8cad1f0d">14</OriginalRelease>
    <LocMarketGroupTiers2 xmlns="2958f784-0ef9-4616-b22d-512a8cad1f0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DE95A0C693CEB341887D38A4A2B58B45040072C752107C5A7B47AA91A1EE638E6F1F" ma:contentTypeVersion="55" ma:contentTypeDescription="Create a new document." ma:contentTypeScope="" ma:versionID="3c98c83416931a21d43ed007fda5e4dd">
  <xsd:schema xmlns:xsd="http://www.w3.org/2001/XMLSchema" xmlns:xs="http://www.w3.org/2001/XMLSchema" xmlns:p="http://schemas.microsoft.com/office/2006/metadata/properties" xmlns:ns2="2958f784-0ef9-4616-b22d-512a8cad1f0d" xmlns:ns3="fb5acd76-e9f3-4601-9d69-91f53ab96ae6" targetNamespace="http://schemas.microsoft.com/office/2006/metadata/properties" ma:root="true" ma:fieldsID="938018c4f46d99993d20879d4e9ddff8" ns2:_="" ns3:_="">
    <xsd:import namespace="2958f784-0ef9-4616-b22d-512a8cad1f0d"/>
    <xsd:import namespace="fb5acd76-e9f3-4601-9d69-91f53ab96ae6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  <xsd:element ref="ns3:Description0" minOccurs="0"/>
                <xsd:element ref="ns3:Compon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58f784-0ef9-4616-b22d-512a8cad1f0d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ca69c71e-a029-4733-aca1-cabc27411b08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8D80075B-F8CE-48D6-9BD2-D195F7E115A9}" ma:internalName="CSXSubmissionMarket" ma:readOnly="false" ma:showField="MarketName" ma:web="2958f784-0ef9-4616-b22d-512a8cad1f0d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9327d1a0-1a14-4b12-a74c-0f320f972977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1F044C38-11A0-4051-9DF8-A3AFA85E16DC}" ma:internalName="InProjectListLookup" ma:readOnly="true" ma:showField="InProjectList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3b364bcb-a06e-4da1-8475-f5243c3236b2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1F044C38-11A0-4051-9DF8-A3AFA85E16DC}" ma:internalName="LastCompleteVersionLookup" ma:readOnly="true" ma:showField="LastCompleteVersion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1F044C38-11A0-4051-9DF8-A3AFA85E16DC}" ma:internalName="LastPreviewErrorLookup" ma:readOnly="true" ma:showField="LastPreviewError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1F044C38-11A0-4051-9DF8-A3AFA85E16DC}" ma:internalName="LastPreviewResultLookup" ma:readOnly="true" ma:showField="LastPreviewResult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1F044C38-11A0-4051-9DF8-A3AFA85E16DC}" ma:internalName="LastPreviewAttemptDateLookup" ma:readOnly="true" ma:showField="LastPreviewAttemptDate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1F044C38-11A0-4051-9DF8-A3AFA85E16DC}" ma:internalName="LastPreviewedByLookup" ma:readOnly="true" ma:showField="LastPreviewedBy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1F044C38-11A0-4051-9DF8-A3AFA85E16DC}" ma:internalName="LastPreviewTimeLookup" ma:readOnly="true" ma:showField="LastPreviewTime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1F044C38-11A0-4051-9DF8-A3AFA85E16DC}" ma:internalName="LastPreviewVersionLookup" ma:readOnly="true" ma:showField="LastPreviewVersion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1F044C38-11A0-4051-9DF8-A3AFA85E16DC}" ma:internalName="LastPublishErrorLookup" ma:readOnly="true" ma:showField="LastPublishError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1F044C38-11A0-4051-9DF8-A3AFA85E16DC}" ma:internalName="LastPublishResultLookup" ma:readOnly="true" ma:showField="LastPublishResult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1F044C38-11A0-4051-9DF8-A3AFA85E16DC}" ma:internalName="LastPublishAttemptDateLookup" ma:readOnly="true" ma:showField="LastPublishAttemptDate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1F044C38-11A0-4051-9DF8-A3AFA85E16DC}" ma:internalName="LastPublishedByLookup" ma:readOnly="true" ma:showField="LastPublishedBy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1F044C38-11A0-4051-9DF8-A3AFA85E16DC}" ma:internalName="LastPublishTimeLookup" ma:readOnly="true" ma:showField="LastPublishTime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1F044C38-11A0-4051-9DF8-A3AFA85E16DC}" ma:internalName="LastPublishVersionLookup" ma:readOnly="true" ma:showField="LastPublishVersion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AC64899A-88C0-4725-BCFC-902FA402DE74}" ma:internalName="LocLastLocAttemptVersionLookup" ma:readOnly="false" ma:showField="LastLocAttemptVersion" ma:web="2958f784-0ef9-4616-b22d-512a8cad1f0d">
      <xsd:simpleType>
        <xsd:restriction base="dms:Lookup"/>
      </xsd:simpleType>
    </xsd:element>
    <xsd:element name="LocLastLocAttemptVersionTypeLookup" ma:index="72" nillable="true" ma:displayName="Loc Last Loc Attempt Version Type" ma:default="" ma:list="{AC64899A-88C0-4725-BCFC-902FA402DE74}" ma:internalName="LocLastLocAttemptVersionTypeLookup" ma:readOnly="true" ma:showField="LastLocAttemptVersionType" ma:web="2958f784-0ef9-4616-b22d-512a8cad1f0d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AC64899A-88C0-4725-BCFC-902FA402DE74}" ma:internalName="LocNewPublishedVersionLookup" ma:readOnly="true" ma:showField="NewPublishedVersion" ma:web="2958f784-0ef9-4616-b22d-512a8cad1f0d">
      <xsd:simpleType>
        <xsd:restriction base="dms:Lookup"/>
      </xsd:simpleType>
    </xsd:element>
    <xsd:element name="LocOverallHandbackStatusLookup" ma:index="76" nillable="true" ma:displayName="Loc Overall Handback Status" ma:default="" ma:list="{AC64899A-88C0-4725-BCFC-902FA402DE74}" ma:internalName="LocOverallHandbackStatusLookup" ma:readOnly="true" ma:showField="OverallHandbackStatus" ma:web="2958f784-0ef9-4616-b22d-512a8cad1f0d">
      <xsd:simpleType>
        <xsd:restriction base="dms:Lookup"/>
      </xsd:simpleType>
    </xsd:element>
    <xsd:element name="LocOverallLocStatusLookup" ma:index="77" nillable="true" ma:displayName="Loc Overall Localize Status" ma:default="" ma:list="{AC64899A-88C0-4725-BCFC-902FA402DE74}" ma:internalName="LocOverallLocStatusLookup" ma:readOnly="true" ma:showField="OverallLocStatus" ma:web="2958f784-0ef9-4616-b22d-512a8cad1f0d">
      <xsd:simpleType>
        <xsd:restriction base="dms:Lookup"/>
      </xsd:simpleType>
    </xsd:element>
    <xsd:element name="LocOverallPreviewStatusLookup" ma:index="78" nillable="true" ma:displayName="Loc Overall Preview Status" ma:default="" ma:list="{AC64899A-88C0-4725-BCFC-902FA402DE74}" ma:internalName="LocOverallPreviewStatusLookup" ma:readOnly="true" ma:showField="OverallPreviewStatus" ma:web="2958f784-0ef9-4616-b22d-512a8cad1f0d">
      <xsd:simpleType>
        <xsd:restriction base="dms:Lookup"/>
      </xsd:simpleType>
    </xsd:element>
    <xsd:element name="LocOverallPublishStatusLookup" ma:index="79" nillable="true" ma:displayName="Loc Overall Publish Status" ma:default="" ma:list="{AC64899A-88C0-4725-BCFC-902FA402DE74}" ma:internalName="LocOverallPublishStatusLookup" ma:readOnly="true" ma:showField="OverallPublishStatus" ma:web="2958f784-0ef9-4616-b22d-512a8cad1f0d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AC64899A-88C0-4725-BCFC-902FA402DE74}" ma:internalName="LocProcessedForHandoffsLookup" ma:readOnly="true" ma:showField="ProcessedForHandoffs" ma:web="2958f784-0ef9-4616-b22d-512a8cad1f0d">
      <xsd:simpleType>
        <xsd:restriction base="dms:Lookup"/>
      </xsd:simpleType>
    </xsd:element>
    <xsd:element name="LocProcessedForMarketsLookup" ma:index="82" nillable="true" ma:displayName="Loc Processed For Markets" ma:default="" ma:list="{AC64899A-88C0-4725-BCFC-902FA402DE74}" ma:internalName="LocProcessedForMarketsLookup" ma:readOnly="true" ma:showField="ProcessedForMarkets" ma:web="2958f784-0ef9-4616-b22d-512a8cad1f0d">
      <xsd:simpleType>
        <xsd:restriction base="dms:Lookup"/>
      </xsd:simpleType>
    </xsd:element>
    <xsd:element name="LocPublishedDependentAssetsLookup" ma:index="83" nillable="true" ma:displayName="Loc Published Dependent Assets" ma:default="" ma:list="{AC64899A-88C0-4725-BCFC-902FA402DE74}" ma:internalName="LocPublishedDependentAssetsLookup" ma:readOnly="true" ma:showField="PublishedDependentAssets" ma:web="2958f784-0ef9-4616-b22d-512a8cad1f0d">
      <xsd:simpleType>
        <xsd:restriction base="dms:Lookup"/>
      </xsd:simpleType>
    </xsd:element>
    <xsd:element name="LocPublishedLinkedAssetsLookup" ma:index="84" nillable="true" ma:displayName="Loc Published Linked Assets" ma:default="" ma:list="{AC64899A-88C0-4725-BCFC-902FA402DE74}" ma:internalName="LocPublishedLinkedAssetsLookup" ma:readOnly="true" ma:showField="PublishedLinkedAssets" ma:web="2958f784-0ef9-4616-b22d-512a8cad1f0d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51ee2d3-c117-4524-b3f1-1010c3cab2a3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8D80075B-F8CE-48D6-9BD2-D195F7E115A9}" ma:internalName="Markets" ma:readOnly="false" ma:showField="MarketName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1F044C38-11A0-4051-9DF8-A3AFA85E16DC}" ma:internalName="NumOfRatingsLookup" ma:readOnly="true" ma:showField="NumOfRatings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1F044C38-11A0-4051-9DF8-A3AFA85E16DC}" ma:internalName="PublishStatusLookup" ma:readOnly="false" ma:showField="PublishStatus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654e2ea7-8c43-4b3c-9db4-bd71f7cfe4f4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33f01220-6030-4880-975f-b9ea0de09f53}" ma:internalName="TaxCatchAll" ma:showField="CatchAllData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33f01220-6030-4880-975f-b9ea0de09f53}" ma:internalName="TaxCatchAllLabel" ma:readOnly="true" ma:showField="CatchAllDataLabel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5acd76-e9f3-4601-9d69-91f53ab96ae6" elementFormDefault="qualified">
    <xsd:import namespace="http://schemas.microsoft.com/office/2006/documentManagement/types"/>
    <xsd:import namespace="http://schemas.microsoft.com/office/infopath/2007/PartnerControls"/>
    <xsd:element name="Description0" ma:index="134" nillable="true" ma:displayName="Description" ma:internalName="Description0">
      <xsd:simpleType>
        <xsd:restriction base="dms:Note"/>
      </xsd:simpleType>
    </xsd:element>
    <xsd:element name="Component" ma:index="135" nillable="true" ma:displayName="Component" ma:internalName="Component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7E8F640-EE93-4720-9B1F-83E03E3BDF8E}">
  <ds:schemaRefs>
    <ds:schemaRef ds:uri="http://schemas.microsoft.com/office/2006/metadata/properties"/>
    <ds:schemaRef ds:uri="http://schemas.microsoft.com/office/infopath/2007/PartnerControls"/>
    <ds:schemaRef ds:uri="2958f784-0ef9-4616-b22d-512a8cad1f0d"/>
    <ds:schemaRef ds:uri="fb5acd76-e9f3-4601-9d69-91f53ab96ae6"/>
  </ds:schemaRefs>
</ds:datastoreItem>
</file>

<file path=customXml/itemProps2.xml><?xml version="1.0" encoding="utf-8"?>
<ds:datastoreItem xmlns:ds="http://schemas.openxmlformats.org/officeDocument/2006/customXml" ds:itemID="{DCA6BF9C-A19A-4A03-AB9D-203E97D53D3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DC9D21F-B5D9-4A4A-983F-89D2452732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58f784-0ef9-4616-b22d-512a8cad1f0d"/>
    <ds:schemaRef ds:uri="fb5acd76-e9f3-4601-9d69-91f53ab96ae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TM10081922</Template>
  <TotalTime>0</TotalTime>
  <Words>419</Words>
  <Application>Microsoft Macintosh PowerPoint</Application>
  <PresentationFormat>Presentación en pantalla (4:3)</PresentationFormat>
  <Paragraphs>63</Paragraphs>
  <Slides>14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TM10081922</vt:lpstr>
      <vt:lpstr>FINANZAS PARA MI NEGOCIO.</vt:lpstr>
      <vt:lpstr>Presentación.</vt:lpstr>
      <vt:lpstr>La Empresa y su entorno</vt:lpstr>
      <vt:lpstr>La Empresa Moderna.</vt:lpstr>
      <vt:lpstr>Etapas de la Empresa.</vt:lpstr>
      <vt:lpstr>Estructura de la Empresa.</vt:lpstr>
      <vt:lpstr>Como organizo las finanzas de mi Empresa.</vt:lpstr>
      <vt:lpstr>GLT Business Consulting.</vt:lpstr>
      <vt:lpstr>GLT Business Consulting.</vt:lpstr>
      <vt:lpstr>GLT Business Consulting.</vt:lpstr>
      <vt:lpstr>Aceptarías un negocio que te brinde una utilidad mayor al 21%.</vt:lpstr>
      <vt:lpstr>Conclusiones.</vt:lpstr>
      <vt:lpstr>GLT Business Consulting.</vt:lpstr>
      <vt:lpstr>GLT Business Consulting.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plan presentation</dc:title>
  <dc:creator/>
  <cp:lastModifiedBy/>
  <cp:revision>1</cp:revision>
  <dcterms:created xsi:type="dcterms:W3CDTF">2006-08-30T21:47:01Z</dcterms:created>
  <dcterms:modified xsi:type="dcterms:W3CDTF">2019-07-04T23:14:04Z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0x010100DE95A0C693CEB341887D38A4A2B58B45040072C752107C5A7B47AA91A1EE638E6F1F</vt:lpwstr>
  </property>
  <property fmtid="{D5CDD505-2E9C-101B-9397-08002B2CF9AE}" pid="3" name="ImageGenCounter">
    <vt:i4>0</vt:i4>
  </property>
  <property fmtid="{D5CDD505-2E9C-101B-9397-08002B2CF9AE}" pid="4" name="ImageGenStatus">
    <vt:i4>0</vt:i4>
  </property>
  <property fmtid="{D5CDD505-2E9C-101B-9397-08002B2CF9AE}" pid="5" name="PolicheckStatus">
    <vt:i4>0</vt:i4>
  </property>
  <property fmtid="{D5CDD505-2E9C-101B-9397-08002B2CF9AE}" pid="6" name="Applications">
    <vt:lpwstr>67;#Template 12;#53;#PowerPoint 12;#407;#PowerPoint 14</vt:lpwstr>
  </property>
  <property fmtid="{D5CDD505-2E9C-101B-9397-08002B2CF9AE}" pid="7" name="PolicheckCounter">
    <vt:i4>0</vt:i4>
  </property>
  <property fmtid="{D5CDD505-2E9C-101B-9397-08002B2CF9AE}" pid="8" name="APTrustLevel">
    <vt:r8>1</vt:r8>
  </property>
  <property fmtid="{D5CDD505-2E9C-101B-9397-08002B2CF9AE}" pid="9" name="Order">
    <vt:r8>6545300</vt:r8>
  </property>
</Properties>
</file>